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7" r:id="rId5"/>
    <p:sldId id="260" r:id="rId6"/>
    <p:sldId id="261" r:id="rId7"/>
    <p:sldId id="265" r:id="rId8"/>
    <p:sldId id="271" r:id="rId9"/>
    <p:sldId id="262" r:id="rId10"/>
    <p:sldId id="273" r:id="rId11"/>
    <p:sldId id="274" r:id="rId12"/>
    <p:sldId id="275" r:id="rId13"/>
    <p:sldId id="272" r:id="rId14"/>
    <p:sldId id="263"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F6E3233-BFA5-40C9-A776-9ACC06555B66}" type="datetimeFigureOut">
              <a:rPr lang="en-IN" smtClean="0"/>
              <a:t>21-03-2022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3813070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F6E3233-BFA5-40C9-A776-9ACC06555B66}" type="datetimeFigureOut">
              <a:rPr lang="en-IN" smtClean="0"/>
              <a:t>21-03-2022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37664063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F6E3233-BFA5-40C9-A776-9ACC06555B66}" type="datetimeFigureOut">
              <a:rPr lang="en-IN" smtClean="0"/>
              <a:t>21-03-2022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4AF7E7-293E-49E5-9871-9FF91BDB63D1}"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5303054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F6E3233-BFA5-40C9-A776-9ACC06555B66}" type="datetimeFigureOut">
              <a:rPr lang="en-IN" smtClean="0"/>
              <a:t>21-03-2022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28109631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F6E3233-BFA5-40C9-A776-9ACC06555B66}" type="datetimeFigureOut">
              <a:rPr lang="en-IN" smtClean="0"/>
              <a:t>21-03-2022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4AF7E7-293E-49E5-9871-9FF91BDB63D1}"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7705258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F6E3233-BFA5-40C9-A776-9ACC06555B66}" type="datetimeFigureOut">
              <a:rPr lang="en-IN" smtClean="0"/>
              <a:t>21-03-2022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13972811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6E3233-BFA5-40C9-A776-9ACC06555B66}" type="datetimeFigureOut">
              <a:rPr lang="en-IN" smtClean="0"/>
              <a:t>21-03-2022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17663278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6E3233-BFA5-40C9-A776-9ACC06555B66}" type="datetimeFigureOut">
              <a:rPr lang="en-IN" smtClean="0"/>
              <a:t>21-03-2022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1941981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6E3233-BFA5-40C9-A776-9ACC06555B66}" type="datetimeFigureOut">
              <a:rPr lang="en-IN" smtClean="0"/>
              <a:t>21-03-2022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3828770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F6E3233-BFA5-40C9-A776-9ACC06555B66}" type="datetimeFigureOut">
              <a:rPr lang="en-IN" smtClean="0"/>
              <a:t>21-03-2022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2398660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F6E3233-BFA5-40C9-A776-9ACC06555B66}" type="datetimeFigureOut">
              <a:rPr lang="en-IN" smtClean="0"/>
              <a:t>21-03-2022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859666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F6E3233-BFA5-40C9-A776-9ACC06555B66}" type="datetimeFigureOut">
              <a:rPr lang="en-IN" smtClean="0"/>
              <a:t>21-03-2022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2306911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6E3233-BFA5-40C9-A776-9ACC06555B66}" type="datetimeFigureOut">
              <a:rPr lang="en-IN" smtClean="0"/>
              <a:t>21-03-2022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742149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6E3233-BFA5-40C9-A776-9ACC06555B66}" type="datetimeFigureOut">
              <a:rPr lang="en-IN" smtClean="0"/>
              <a:t>21-03-2022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22558615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F6E3233-BFA5-40C9-A776-9ACC06555B66}" type="datetimeFigureOut">
              <a:rPr lang="en-IN" smtClean="0"/>
              <a:t>21-03-2022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1360031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F6E3233-BFA5-40C9-A776-9ACC06555B66}" type="datetimeFigureOut">
              <a:rPr lang="en-IN" smtClean="0"/>
              <a:t>21-03-2022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4AF7E7-293E-49E5-9871-9FF91BDB63D1}" type="slidenum">
              <a:rPr lang="en-IN" smtClean="0"/>
              <a:t>‹#›</a:t>
            </a:fld>
            <a:endParaRPr lang="en-IN"/>
          </a:p>
        </p:txBody>
      </p:sp>
    </p:spTree>
    <p:extLst>
      <p:ext uri="{BB962C8B-B14F-4D97-AF65-F5344CB8AC3E}">
        <p14:creationId xmlns:p14="http://schemas.microsoft.com/office/powerpoint/2010/main" val="1868143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E3233-BFA5-40C9-A776-9ACC06555B66}" type="datetimeFigureOut">
              <a:rPr lang="en-IN" smtClean="0"/>
              <a:t>21-03-2022</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84AF7E7-293E-49E5-9871-9FF91BDB63D1}" type="slidenum">
              <a:rPr lang="en-IN" smtClean="0"/>
              <a:t>‹#›</a:t>
            </a:fld>
            <a:endParaRPr lang="en-IN"/>
          </a:p>
        </p:txBody>
      </p:sp>
    </p:spTree>
    <p:extLst>
      <p:ext uri="{BB962C8B-B14F-4D97-AF65-F5344CB8AC3E}">
        <p14:creationId xmlns:p14="http://schemas.microsoft.com/office/powerpoint/2010/main" val="17791114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9A043-0245-49F6-8535-128352213803}"/>
              </a:ext>
            </a:extLst>
          </p:cNvPr>
          <p:cNvSpPr>
            <a:spLocks noGrp="1"/>
          </p:cNvSpPr>
          <p:nvPr>
            <p:ph type="title"/>
          </p:nvPr>
        </p:nvSpPr>
        <p:spPr/>
        <p:txBody>
          <a:bodyPr/>
          <a:lstStyle/>
          <a:p>
            <a:r>
              <a:rPr lang="en-US" dirty="0"/>
              <a:t>Food Delivery</a:t>
            </a:r>
            <a:endParaRPr lang="en-IN" dirty="0"/>
          </a:p>
        </p:txBody>
      </p:sp>
      <p:sp>
        <p:nvSpPr>
          <p:cNvPr id="9" name="Content Placeholder 8">
            <a:extLst>
              <a:ext uri="{FF2B5EF4-FFF2-40B4-BE49-F238E27FC236}">
                <a16:creationId xmlns:a16="http://schemas.microsoft.com/office/drawing/2014/main" id="{2E947164-2F30-4049-B0A2-CB89DF1671E9}"/>
              </a:ext>
            </a:extLst>
          </p:cNvPr>
          <p:cNvSpPr>
            <a:spLocks noGrp="1"/>
          </p:cNvSpPr>
          <p:nvPr>
            <p:ph idx="1"/>
          </p:nvPr>
        </p:nvSpPr>
        <p:spPr>
          <a:xfrm>
            <a:off x="677334" y="2160589"/>
            <a:ext cx="8596668" cy="690187"/>
          </a:xfrm>
        </p:spPr>
        <p:txBody>
          <a:bodyPr/>
          <a:lstStyle/>
          <a:p>
            <a:pPr marL="0" indent="0">
              <a:buNone/>
            </a:pPr>
            <a:r>
              <a:rPr lang="en-US" dirty="0"/>
              <a:t>By Group 4</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graphicFrame>
        <p:nvGraphicFramePr>
          <p:cNvPr id="3" name="Table 2">
            <a:extLst>
              <a:ext uri="{FF2B5EF4-FFF2-40B4-BE49-F238E27FC236}">
                <a16:creationId xmlns:a16="http://schemas.microsoft.com/office/drawing/2014/main" id="{78F19301-418F-4986-9125-F57CAAC4C3EA}"/>
              </a:ext>
            </a:extLst>
          </p:cNvPr>
          <p:cNvGraphicFramePr>
            <a:graphicFrameLocks noGrp="1"/>
          </p:cNvGraphicFramePr>
          <p:nvPr>
            <p:extLst>
              <p:ext uri="{D42A27DB-BD31-4B8C-83A1-F6EECF244321}">
                <p14:modId xmlns:p14="http://schemas.microsoft.com/office/powerpoint/2010/main" val="4205423460"/>
              </p:ext>
            </p:extLst>
          </p:nvPr>
        </p:nvGraphicFramePr>
        <p:xfrm>
          <a:off x="1927412" y="2850776"/>
          <a:ext cx="5803152" cy="3188254"/>
        </p:xfrm>
        <a:graphic>
          <a:graphicData uri="http://schemas.openxmlformats.org/drawingml/2006/table">
            <a:tbl>
              <a:tblPr/>
              <a:tblGrid>
                <a:gridCol w="2901576">
                  <a:extLst>
                    <a:ext uri="{9D8B030D-6E8A-4147-A177-3AD203B41FA5}">
                      <a16:colId xmlns:a16="http://schemas.microsoft.com/office/drawing/2014/main" val="651807159"/>
                    </a:ext>
                  </a:extLst>
                </a:gridCol>
                <a:gridCol w="2901576">
                  <a:extLst>
                    <a:ext uri="{9D8B030D-6E8A-4147-A177-3AD203B41FA5}">
                      <a16:colId xmlns:a16="http://schemas.microsoft.com/office/drawing/2014/main" val="1057149326"/>
                    </a:ext>
                  </a:extLst>
                </a:gridCol>
              </a:tblGrid>
              <a:tr h="323225">
                <a:tc>
                  <a:txBody>
                    <a:bodyPr/>
                    <a:lstStyle/>
                    <a:p>
                      <a:pPr algn="ctr"/>
                      <a:r>
                        <a:rPr lang="en-IN" sz="1400" b="1" dirty="0">
                          <a:solidFill>
                            <a:srgbClr val="F2F2F2"/>
                          </a:solidFill>
                          <a:effectLst/>
                          <a:latin typeface="inherit"/>
                        </a:rPr>
                        <a:t>Id</a:t>
                      </a:r>
                      <a:endParaRPr lang="en-IN" sz="1400" dirty="0">
                        <a:effectLst/>
                        <a:latin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2060"/>
                    </a:solidFill>
                  </a:tcPr>
                </a:tc>
                <a:tc>
                  <a:txBody>
                    <a:bodyPr/>
                    <a:lstStyle/>
                    <a:p>
                      <a:pPr algn="ctr"/>
                      <a:r>
                        <a:rPr lang="en-IN" sz="1400" b="1">
                          <a:solidFill>
                            <a:srgbClr val="F2F2F2"/>
                          </a:solidFill>
                          <a:effectLst/>
                          <a:latin typeface="inherit"/>
                        </a:rPr>
                        <a:t>Name</a:t>
                      </a:r>
                      <a:endParaRPr lang="en-IN" sz="1400">
                        <a:effectLst/>
                        <a:latin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2060"/>
                    </a:solidFill>
                  </a:tcPr>
                </a:tc>
                <a:extLst>
                  <a:ext uri="{0D108BD9-81ED-4DB2-BD59-A6C34878D82A}">
                    <a16:rowId xmlns:a16="http://schemas.microsoft.com/office/drawing/2014/main" val="408234203"/>
                  </a:ext>
                </a:extLst>
              </a:tr>
              <a:tr h="365600">
                <a:tc>
                  <a:txBody>
                    <a:bodyPr/>
                    <a:lstStyle/>
                    <a:p>
                      <a:pPr algn="ctr"/>
                      <a:r>
                        <a:rPr lang="en-IN" sz="1400" dirty="0">
                          <a:solidFill>
                            <a:srgbClr val="000000"/>
                          </a:solidFill>
                          <a:effectLst/>
                          <a:latin typeface="inherit"/>
                        </a:rPr>
                        <a:t>2491361</a:t>
                      </a:r>
                      <a:endParaRPr lang="en-IN" sz="1400" dirty="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r>
                        <a:rPr lang="en-IN" sz="1400">
                          <a:solidFill>
                            <a:srgbClr val="000000"/>
                          </a:solidFill>
                          <a:effectLst/>
                          <a:latin typeface="inherit"/>
                        </a:rPr>
                        <a:t>Kulkarni Sampada Sunilrao</a:t>
                      </a:r>
                      <a:endParaRPr lang="en-IN" sz="140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26984249"/>
                  </a:ext>
                </a:extLst>
              </a:tr>
              <a:tr h="276180">
                <a:tc>
                  <a:txBody>
                    <a:bodyPr/>
                    <a:lstStyle/>
                    <a:p>
                      <a:pPr algn="ctr"/>
                      <a:r>
                        <a:rPr lang="en-IN" sz="1400" dirty="0">
                          <a:solidFill>
                            <a:srgbClr val="000000"/>
                          </a:solidFill>
                          <a:effectLst/>
                          <a:latin typeface="inherit"/>
                        </a:rPr>
                        <a:t>2490795</a:t>
                      </a:r>
                      <a:endParaRPr lang="en-IN" sz="1400" dirty="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r>
                        <a:rPr lang="en-IN" sz="1400">
                          <a:solidFill>
                            <a:srgbClr val="000000"/>
                          </a:solidFill>
                          <a:effectLst/>
                          <a:latin typeface="inherit"/>
                        </a:rPr>
                        <a:t>Bolleddulla Karthik Babu</a:t>
                      </a:r>
                      <a:endParaRPr lang="en-IN" sz="140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548243600"/>
                  </a:ext>
                </a:extLst>
              </a:tr>
              <a:tr h="276180">
                <a:tc>
                  <a:txBody>
                    <a:bodyPr/>
                    <a:lstStyle/>
                    <a:p>
                      <a:pPr algn="ctr"/>
                      <a:r>
                        <a:rPr lang="en-IN" sz="1400" dirty="0">
                          <a:solidFill>
                            <a:srgbClr val="000000"/>
                          </a:solidFill>
                          <a:effectLst/>
                          <a:latin typeface="inherit"/>
                        </a:rPr>
                        <a:t>2491196</a:t>
                      </a:r>
                      <a:endParaRPr lang="en-IN" sz="1400" dirty="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r>
                        <a:rPr lang="en-IN" sz="1400">
                          <a:solidFill>
                            <a:srgbClr val="000000"/>
                          </a:solidFill>
                          <a:effectLst/>
                          <a:latin typeface="inherit"/>
                        </a:rPr>
                        <a:t>Indrayudh Dasgupta</a:t>
                      </a:r>
                      <a:endParaRPr lang="en-IN" sz="140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36283574"/>
                  </a:ext>
                </a:extLst>
              </a:tr>
              <a:tr h="276180">
                <a:tc>
                  <a:txBody>
                    <a:bodyPr/>
                    <a:lstStyle/>
                    <a:p>
                      <a:pPr algn="ctr"/>
                      <a:r>
                        <a:rPr lang="en-IN" sz="1400">
                          <a:solidFill>
                            <a:srgbClr val="000000"/>
                          </a:solidFill>
                          <a:effectLst/>
                          <a:latin typeface="inherit"/>
                        </a:rPr>
                        <a:t>2487464</a:t>
                      </a:r>
                      <a:endParaRPr lang="en-IN" sz="140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r>
                        <a:rPr lang="en-IN" sz="1400" dirty="0" err="1">
                          <a:solidFill>
                            <a:srgbClr val="000000"/>
                          </a:solidFill>
                          <a:effectLst/>
                          <a:latin typeface="inherit"/>
                        </a:rPr>
                        <a:t>Mittapalli</a:t>
                      </a:r>
                      <a:r>
                        <a:rPr lang="en-IN" sz="1400" dirty="0">
                          <a:solidFill>
                            <a:srgbClr val="000000"/>
                          </a:solidFill>
                          <a:effectLst/>
                          <a:latin typeface="inherit"/>
                        </a:rPr>
                        <a:t> </a:t>
                      </a:r>
                      <a:r>
                        <a:rPr lang="en-IN" sz="1400" dirty="0" err="1">
                          <a:solidFill>
                            <a:srgbClr val="000000"/>
                          </a:solidFill>
                          <a:effectLst/>
                          <a:latin typeface="inherit"/>
                        </a:rPr>
                        <a:t>Sahithi</a:t>
                      </a:r>
                      <a:r>
                        <a:rPr lang="en-IN" sz="1400" dirty="0">
                          <a:solidFill>
                            <a:srgbClr val="000000"/>
                          </a:solidFill>
                          <a:effectLst/>
                          <a:latin typeface="inherit"/>
                        </a:rPr>
                        <a:t> Priya</a:t>
                      </a:r>
                      <a:endParaRPr lang="en-IN" sz="1400" dirty="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38775720"/>
                  </a:ext>
                </a:extLst>
              </a:tr>
              <a:tr h="276180">
                <a:tc>
                  <a:txBody>
                    <a:bodyPr/>
                    <a:lstStyle/>
                    <a:p>
                      <a:pPr algn="ctr"/>
                      <a:r>
                        <a:rPr lang="en-IN" sz="1400">
                          <a:solidFill>
                            <a:srgbClr val="000000"/>
                          </a:solidFill>
                          <a:effectLst/>
                          <a:latin typeface="inherit"/>
                        </a:rPr>
                        <a:t>2491169</a:t>
                      </a:r>
                      <a:endParaRPr lang="en-IN" sz="140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r>
                        <a:rPr lang="en-IN" sz="1400" dirty="0" err="1">
                          <a:solidFill>
                            <a:srgbClr val="000000"/>
                          </a:solidFill>
                          <a:effectLst/>
                          <a:latin typeface="inherit"/>
                        </a:rPr>
                        <a:t>Perike</a:t>
                      </a:r>
                      <a:r>
                        <a:rPr lang="en-IN" sz="1400" dirty="0">
                          <a:solidFill>
                            <a:srgbClr val="000000"/>
                          </a:solidFill>
                          <a:effectLst/>
                          <a:latin typeface="inherit"/>
                        </a:rPr>
                        <a:t> Pavan Kumar</a:t>
                      </a:r>
                      <a:endParaRPr lang="en-IN" sz="1400" dirty="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630169346"/>
                  </a:ext>
                </a:extLst>
              </a:tr>
              <a:tr h="276180">
                <a:tc>
                  <a:txBody>
                    <a:bodyPr/>
                    <a:lstStyle/>
                    <a:p>
                      <a:pPr algn="ctr"/>
                      <a:r>
                        <a:rPr lang="en-IN" sz="1400">
                          <a:solidFill>
                            <a:srgbClr val="000000"/>
                          </a:solidFill>
                          <a:effectLst/>
                          <a:latin typeface="inherit"/>
                        </a:rPr>
                        <a:t>2490872</a:t>
                      </a:r>
                      <a:endParaRPr lang="en-IN" sz="140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r>
                        <a:rPr lang="en-IN" sz="1400" dirty="0">
                          <a:solidFill>
                            <a:srgbClr val="000000"/>
                          </a:solidFill>
                          <a:effectLst/>
                          <a:latin typeface="inherit"/>
                        </a:rPr>
                        <a:t>Aishwarya </a:t>
                      </a:r>
                      <a:r>
                        <a:rPr lang="en-IN" sz="1400" dirty="0" err="1">
                          <a:solidFill>
                            <a:srgbClr val="000000"/>
                          </a:solidFill>
                          <a:effectLst/>
                          <a:latin typeface="inherit"/>
                        </a:rPr>
                        <a:t>Walmik</a:t>
                      </a:r>
                      <a:r>
                        <a:rPr lang="en-IN" sz="1400" dirty="0">
                          <a:solidFill>
                            <a:srgbClr val="000000"/>
                          </a:solidFill>
                          <a:effectLst/>
                          <a:latin typeface="inherit"/>
                        </a:rPr>
                        <a:t> </a:t>
                      </a:r>
                      <a:r>
                        <a:rPr lang="en-IN" sz="1400" dirty="0" err="1">
                          <a:solidFill>
                            <a:srgbClr val="000000"/>
                          </a:solidFill>
                          <a:effectLst/>
                          <a:latin typeface="inherit"/>
                        </a:rPr>
                        <a:t>Dhumane</a:t>
                      </a:r>
                      <a:endParaRPr lang="en-IN" sz="1400" dirty="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240803906"/>
                  </a:ext>
                </a:extLst>
              </a:tr>
              <a:tr h="276180">
                <a:tc>
                  <a:txBody>
                    <a:bodyPr/>
                    <a:lstStyle/>
                    <a:p>
                      <a:pPr algn="ctr"/>
                      <a:r>
                        <a:rPr lang="en-IN" sz="1400">
                          <a:solidFill>
                            <a:srgbClr val="000000"/>
                          </a:solidFill>
                          <a:effectLst/>
                          <a:latin typeface="inherit"/>
                        </a:rPr>
                        <a:t>2490188</a:t>
                      </a:r>
                      <a:endParaRPr lang="en-IN" sz="140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r>
                        <a:rPr lang="en-IN" sz="1400" dirty="0" err="1">
                          <a:solidFill>
                            <a:srgbClr val="000000"/>
                          </a:solidFill>
                          <a:effectLst/>
                          <a:latin typeface="inherit"/>
                        </a:rPr>
                        <a:t>Gunthapalli</a:t>
                      </a:r>
                      <a:r>
                        <a:rPr lang="en-IN" sz="1400" dirty="0">
                          <a:solidFill>
                            <a:srgbClr val="000000"/>
                          </a:solidFill>
                          <a:effectLst/>
                          <a:latin typeface="inherit"/>
                        </a:rPr>
                        <a:t> Lochan Aravind Akash</a:t>
                      </a:r>
                      <a:endParaRPr lang="en-IN" sz="1400" dirty="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55623388"/>
                  </a:ext>
                </a:extLst>
              </a:tr>
              <a:tr h="276180">
                <a:tc>
                  <a:txBody>
                    <a:bodyPr/>
                    <a:lstStyle/>
                    <a:p>
                      <a:pPr algn="ctr"/>
                      <a:r>
                        <a:rPr lang="en-IN" sz="1400">
                          <a:solidFill>
                            <a:srgbClr val="000000"/>
                          </a:solidFill>
                          <a:effectLst/>
                          <a:latin typeface="inherit"/>
                        </a:rPr>
                        <a:t>2489203</a:t>
                      </a:r>
                      <a:endParaRPr lang="en-IN" sz="140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r>
                        <a:rPr lang="en-IN" sz="1400" dirty="0" err="1">
                          <a:solidFill>
                            <a:srgbClr val="000000"/>
                          </a:solidFill>
                          <a:effectLst/>
                          <a:latin typeface="inherit"/>
                        </a:rPr>
                        <a:t>Kamaljyothi</a:t>
                      </a:r>
                      <a:r>
                        <a:rPr lang="en-IN" sz="1400" dirty="0">
                          <a:solidFill>
                            <a:srgbClr val="000000"/>
                          </a:solidFill>
                          <a:effectLst/>
                          <a:latin typeface="inherit"/>
                        </a:rPr>
                        <a:t> </a:t>
                      </a:r>
                      <a:r>
                        <a:rPr lang="en-IN" sz="1400" dirty="0" err="1">
                          <a:solidFill>
                            <a:srgbClr val="000000"/>
                          </a:solidFill>
                          <a:effectLst/>
                          <a:latin typeface="inherit"/>
                        </a:rPr>
                        <a:t>Battula</a:t>
                      </a:r>
                      <a:r>
                        <a:rPr lang="en-IN" sz="1400" dirty="0">
                          <a:solidFill>
                            <a:srgbClr val="000000"/>
                          </a:solidFill>
                          <a:effectLst/>
                          <a:latin typeface="inherit"/>
                        </a:rPr>
                        <a:t> </a:t>
                      </a:r>
                      <a:endParaRPr lang="en-IN" sz="1400" dirty="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685946758"/>
                  </a:ext>
                </a:extLst>
              </a:tr>
              <a:tr h="276180">
                <a:tc>
                  <a:txBody>
                    <a:bodyPr/>
                    <a:lstStyle/>
                    <a:p>
                      <a:pPr algn="ctr"/>
                      <a:r>
                        <a:rPr lang="en-IN" sz="1400">
                          <a:solidFill>
                            <a:srgbClr val="000000"/>
                          </a:solidFill>
                          <a:effectLst/>
                          <a:latin typeface="inherit"/>
                        </a:rPr>
                        <a:t>2490669</a:t>
                      </a:r>
                      <a:endParaRPr lang="en-IN" sz="140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r>
                        <a:rPr lang="en-IN" sz="1400" dirty="0">
                          <a:solidFill>
                            <a:srgbClr val="000000"/>
                          </a:solidFill>
                          <a:effectLst/>
                          <a:latin typeface="inherit"/>
                        </a:rPr>
                        <a:t>N </a:t>
                      </a:r>
                      <a:r>
                        <a:rPr lang="en-IN" sz="1400" dirty="0" err="1">
                          <a:solidFill>
                            <a:srgbClr val="000000"/>
                          </a:solidFill>
                          <a:effectLst/>
                          <a:latin typeface="inherit"/>
                        </a:rPr>
                        <a:t>Aswini</a:t>
                      </a:r>
                      <a:endParaRPr lang="en-IN" sz="1400" dirty="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0137744"/>
                  </a:ext>
                </a:extLst>
              </a:tr>
              <a:tr h="289989">
                <a:tc>
                  <a:txBody>
                    <a:bodyPr/>
                    <a:lstStyle/>
                    <a:p>
                      <a:pPr algn="ctr"/>
                      <a:r>
                        <a:rPr lang="en-IN" sz="1400">
                          <a:solidFill>
                            <a:srgbClr val="000000"/>
                          </a:solidFill>
                          <a:effectLst/>
                          <a:latin typeface="inherit"/>
                        </a:rPr>
                        <a:t>2490615</a:t>
                      </a:r>
                      <a:endParaRPr lang="en-IN" sz="140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r>
                        <a:rPr lang="en-IN" sz="1400" dirty="0">
                          <a:solidFill>
                            <a:srgbClr val="000000"/>
                          </a:solidFill>
                          <a:effectLst/>
                          <a:latin typeface="inherit"/>
                        </a:rPr>
                        <a:t>Prateek Prashant </a:t>
                      </a:r>
                      <a:r>
                        <a:rPr lang="en-IN" sz="1400" dirty="0" err="1">
                          <a:solidFill>
                            <a:srgbClr val="000000"/>
                          </a:solidFill>
                          <a:effectLst/>
                          <a:latin typeface="inherit"/>
                        </a:rPr>
                        <a:t>Awate</a:t>
                      </a:r>
                      <a:endParaRPr lang="en-IN" sz="1400" dirty="0">
                        <a:effectLst/>
                        <a:latin typeface="Calibri" panose="020F0502020204030204" pitchFamily="34"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43105273"/>
                  </a:ext>
                </a:extLst>
              </a:tr>
            </a:tbl>
          </a:graphicData>
        </a:graphic>
      </p:graphicFrame>
    </p:spTree>
    <p:extLst>
      <p:ext uri="{BB962C8B-B14F-4D97-AF65-F5344CB8AC3E}">
        <p14:creationId xmlns:p14="http://schemas.microsoft.com/office/powerpoint/2010/main" val="333744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FDB1A-296B-441B-AF55-4EB5C97CC9A4}"/>
              </a:ext>
            </a:extLst>
          </p:cNvPr>
          <p:cNvSpPr>
            <a:spLocks noGrp="1"/>
          </p:cNvSpPr>
          <p:nvPr>
            <p:ph type="title"/>
          </p:nvPr>
        </p:nvSpPr>
        <p:spPr>
          <a:xfrm>
            <a:off x="784911" y="289210"/>
            <a:ext cx="8596668" cy="833718"/>
          </a:xfrm>
        </p:spPr>
        <p:txBody>
          <a:bodyPr/>
          <a:lstStyle/>
          <a:p>
            <a:r>
              <a:rPr lang="en-US" dirty="0"/>
              <a:t>Contact Page</a:t>
            </a:r>
            <a:endParaRPr lang="en-IN" dirty="0"/>
          </a:p>
        </p:txBody>
      </p:sp>
      <p:pic>
        <p:nvPicPr>
          <p:cNvPr id="8" name="Content Placeholder 7">
            <a:extLst>
              <a:ext uri="{FF2B5EF4-FFF2-40B4-BE49-F238E27FC236}">
                <a16:creationId xmlns:a16="http://schemas.microsoft.com/office/drawing/2014/main" id="{F696D390-F676-49AB-ABF2-558AF08A5B4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7508" t="17089" r="6617" b="10157"/>
          <a:stretch/>
        </p:blipFill>
        <p:spPr>
          <a:xfrm>
            <a:off x="170329" y="1250669"/>
            <a:ext cx="5925671" cy="2823883"/>
          </a:xfrm>
        </p:spPr>
      </p:pic>
      <p:pic>
        <p:nvPicPr>
          <p:cNvPr id="12" name="Picture 11">
            <a:extLst>
              <a:ext uri="{FF2B5EF4-FFF2-40B4-BE49-F238E27FC236}">
                <a16:creationId xmlns:a16="http://schemas.microsoft.com/office/drawing/2014/main" id="{3393BA88-D47A-4AF3-9898-D633181505EB}"/>
              </a:ext>
            </a:extLst>
          </p:cNvPr>
          <p:cNvPicPr>
            <a:picLocks noChangeAspect="1"/>
          </p:cNvPicPr>
          <p:nvPr/>
        </p:nvPicPr>
        <p:blipFill rotWithShape="1">
          <a:blip r:embed="rId3">
            <a:extLst>
              <a:ext uri="{28A0092B-C50C-407E-A947-70E740481C1C}">
                <a14:useLocalDpi xmlns:a14="http://schemas.microsoft.com/office/drawing/2010/main" val="0"/>
              </a:ext>
            </a:extLst>
          </a:blip>
          <a:srcRect l="7373" t="9711" r="10054" b="9115"/>
          <a:stretch/>
        </p:blipFill>
        <p:spPr>
          <a:xfrm>
            <a:off x="5387788" y="3429000"/>
            <a:ext cx="5513294" cy="3048656"/>
          </a:xfrm>
          <a:prstGeom prst="rect">
            <a:avLst/>
          </a:prstGeom>
        </p:spPr>
      </p:pic>
    </p:spTree>
    <p:extLst>
      <p:ext uri="{BB962C8B-B14F-4D97-AF65-F5344CB8AC3E}">
        <p14:creationId xmlns:p14="http://schemas.microsoft.com/office/powerpoint/2010/main" val="2603299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FDB1A-296B-441B-AF55-4EB5C97CC9A4}"/>
              </a:ext>
            </a:extLst>
          </p:cNvPr>
          <p:cNvSpPr>
            <a:spLocks noGrp="1"/>
          </p:cNvSpPr>
          <p:nvPr>
            <p:ph type="title"/>
          </p:nvPr>
        </p:nvSpPr>
        <p:spPr>
          <a:xfrm>
            <a:off x="784911" y="289210"/>
            <a:ext cx="8596668" cy="833718"/>
          </a:xfrm>
        </p:spPr>
        <p:txBody>
          <a:bodyPr/>
          <a:lstStyle/>
          <a:p>
            <a:r>
              <a:rPr lang="en-US" dirty="0"/>
              <a:t>Menu Page</a:t>
            </a:r>
            <a:endParaRPr lang="en-IN" dirty="0"/>
          </a:p>
        </p:txBody>
      </p:sp>
      <p:pic>
        <p:nvPicPr>
          <p:cNvPr id="6" name="Content Placeholder 5">
            <a:extLst>
              <a:ext uri="{FF2B5EF4-FFF2-40B4-BE49-F238E27FC236}">
                <a16:creationId xmlns:a16="http://schemas.microsoft.com/office/drawing/2014/main" id="{FEE1E5D7-D9AA-47F1-BD1D-A5E61F8C9F6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0366" t="16165" r="9215" b="9465"/>
          <a:stretch/>
        </p:blipFill>
        <p:spPr>
          <a:xfrm>
            <a:off x="1120587" y="1122928"/>
            <a:ext cx="8543266" cy="4444154"/>
          </a:xfrm>
        </p:spPr>
      </p:pic>
    </p:spTree>
    <p:extLst>
      <p:ext uri="{BB962C8B-B14F-4D97-AF65-F5344CB8AC3E}">
        <p14:creationId xmlns:p14="http://schemas.microsoft.com/office/powerpoint/2010/main" val="1892283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FDB1A-296B-441B-AF55-4EB5C97CC9A4}"/>
              </a:ext>
            </a:extLst>
          </p:cNvPr>
          <p:cNvSpPr>
            <a:spLocks noGrp="1"/>
          </p:cNvSpPr>
          <p:nvPr>
            <p:ph type="title"/>
          </p:nvPr>
        </p:nvSpPr>
        <p:spPr>
          <a:xfrm>
            <a:off x="784911" y="289210"/>
            <a:ext cx="8596668" cy="833718"/>
          </a:xfrm>
        </p:spPr>
        <p:txBody>
          <a:bodyPr/>
          <a:lstStyle/>
          <a:p>
            <a:r>
              <a:rPr lang="en-US" dirty="0"/>
              <a:t>Feedback Page</a:t>
            </a:r>
            <a:endParaRPr lang="en-IN" dirty="0"/>
          </a:p>
        </p:txBody>
      </p:sp>
      <p:pic>
        <p:nvPicPr>
          <p:cNvPr id="7" name="Content Placeholder 6">
            <a:extLst>
              <a:ext uri="{FF2B5EF4-FFF2-40B4-BE49-F238E27FC236}">
                <a16:creationId xmlns:a16="http://schemas.microsoft.com/office/drawing/2014/main" id="{9A21242C-8B4A-4D6F-9822-D48C259CFD1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8295" t="9005" r="31014" b="7386"/>
          <a:stretch/>
        </p:blipFill>
        <p:spPr>
          <a:xfrm>
            <a:off x="430305" y="1122928"/>
            <a:ext cx="4543210" cy="5250978"/>
          </a:xfrm>
        </p:spPr>
      </p:pic>
      <p:pic>
        <p:nvPicPr>
          <p:cNvPr id="9" name="Picture 8">
            <a:extLst>
              <a:ext uri="{FF2B5EF4-FFF2-40B4-BE49-F238E27FC236}">
                <a16:creationId xmlns:a16="http://schemas.microsoft.com/office/drawing/2014/main" id="{254A0B13-E054-4D32-A50A-313935112964}"/>
              </a:ext>
            </a:extLst>
          </p:cNvPr>
          <p:cNvPicPr>
            <a:picLocks noChangeAspect="1"/>
          </p:cNvPicPr>
          <p:nvPr/>
        </p:nvPicPr>
        <p:blipFill rotWithShape="1">
          <a:blip r:embed="rId3">
            <a:extLst>
              <a:ext uri="{28A0092B-C50C-407E-A947-70E740481C1C}">
                <a14:useLocalDpi xmlns:a14="http://schemas.microsoft.com/office/drawing/2010/main" val="0"/>
              </a:ext>
            </a:extLst>
          </a:blip>
          <a:srcRect l="30461" t="11146" r="30495" b="7939"/>
          <a:stretch/>
        </p:blipFill>
        <p:spPr>
          <a:xfrm>
            <a:off x="5328121" y="1122928"/>
            <a:ext cx="4760259" cy="5549154"/>
          </a:xfrm>
          <a:prstGeom prst="rect">
            <a:avLst/>
          </a:prstGeom>
        </p:spPr>
      </p:pic>
    </p:spTree>
    <p:extLst>
      <p:ext uri="{BB962C8B-B14F-4D97-AF65-F5344CB8AC3E}">
        <p14:creationId xmlns:p14="http://schemas.microsoft.com/office/powerpoint/2010/main" val="18052020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F886B-F28B-4F52-BC82-5D38A182597C}"/>
              </a:ext>
            </a:extLst>
          </p:cNvPr>
          <p:cNvSpPr>
            <a:spLocks noGrp="1"/>
          </p:cNvSpPr>
          <p:nvPr>
            <p:ph type="title"/>
          </p:nvPr>
        </p:nvSpPr>
        <p:spPr>
          <a:xfrm>
            <a:off x="677334" y="609601"/>
            <a:ext cx="8596668" cy="753034"/>
          </a:xfrm>
        </p:spPr>
        <p:txBody>
          <a:bodyPr/>
          <a:lstStyle/>
          <a:p>
            <a:r>
              <a:rPr lang="en-US" dirty="0"/>
              <a:t>Admin Adding Food Items</a:t>
            </a:r>
            <a:endParaRPr lang="en-IN" dirty="0"/>
          </a:p>
        </p:txBody>
      </p:sp>
      <p:pic>
        <p:nvPicPr>
          <p:cNvPr id="6" name="Content Placeholder 5">
            <a:extLst>
              <a:ext uri="{FF2B5EF4-FFF2-40B4-BE49-F238E27FC236}">
                <a16:creationId xmlns:a16="http://schemas.microsoft.com/office/drawing/2014/main" id="{AE312F1F-D56E-4B34-877B-5527BC557D8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0323" b="33485"/>
          <a:stretch/>
        </p:blipFill>
        <p:spPr>
          <a:xfrm>
            <a:off x="677334" y="1631576"/>
            <a:ext cx="10089278" cy="4616823"/>
          </a:xfrm>
        </p:spPr>
      </p:pic>
    </p:spTree>
    <p:extLst>
      <p:ext uri="{BB962C8B-B14F-4D97-AF65-F5344CB8AC3E}">
        <p14:creationId xmlns:p14="http://schemas.microsoft.com/office/powerpoint/2010/main" val="773237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164D9-5DF6-4EC1-96A6-67DA37BC4EF0}"/>
              </a:ext>
            </a:extLst>
          </p:cNvPr>
          <p:cNvSpPr>
            <a:spLocks noGrp="1"/>
          </p:cNvSpPr>
          <p:nvPr>
            <p:ph type="title"/>
          </p:nvPr>
        </p:nvSpPr>
        <p:spPr>
          <a:xfrm>
            <a:off x="677334" y="609600"/>
            <a:ext cx="8596668" cy="914400"/>
          </a:xfrm>
        </p:spPr>
        <p:txBody>
          <a:bodyPr/>
          <a:lstStyle/>
          <a:p>
            <a:r>
              <a:rPr lang="en-US" dirty="0"/>
              <a:t>Back End Development</a:t>
            </a:r>
            <a:endParaRPr lang="en-IN" dirty="0"/>
          </a:p>
        </p:txBody>
      </p:sp>
      <p:pic>
        <p:nvPicPr>
          <p:cNvPr id="5" name="Content Placeholder 4">
            <a:extLst>
              <a:ext uri="{FF2B5EF4-FFF2-40B4-BE49-F238E27FC236}">
                <a16:creationId xmlns:a16="http://schemas.microsoft.com/office/drawing/2014/main" id="{29A31F16-71A7-49FD-8596-2770C9403FA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2932" t="9378" r="8576" b="37924"/>
          <a:stretch/>
        </p:blipFill>
        <p:spPr>
          <a:xfrm>
            <a:off x="394447" y="1873763"/>
            <a:ext cx="6302188" cy="4544503"/>
          </a:xfrm>
        </p:spPr>
      </p:pic>
      <p:pic>
        <p:nvPicPr>
          <p:cNvPr id="7" name="Picture 6">
            <a:extLst>
              <a:ext uri="{FF2B5EF4-FFF2-40B4-BE49-F238E27FC236}">
                <a16:creationId xmlns:a16="http://schemas.microsoft.com/office/drawing/2014/main" id="{08DB5401-31BF-4B2E-A444-7FBF512830DF}"/>
              </a:ext>
            </a:extLst>
          </p:cNvPr>
          <p:cNvPicPr>
            <a:picLocks noChangeAspect="1"/>
          </p:cNvPicPr>
          <p:nvPr/>
        </p:nvPicPr>
        <p:blipFill rotWithShape="1">
          <a:blip r:embed="rId3">
            <a:extLst>
              <a:ext uri="{28A0092B-C50C-407E-A947-70E740481C1C}">
                <a14:useLocalDpi xmlns:a14="http://schemas.microsoft.com/office/drawing/2010/main" val="0"/>
              </a:ext>
            </a:extLst>
          </a:blip>
          <a:srcRect l="23476" t="6701" r="50274" b="31207"/>
          <a:stretch/>
        </p:blipFill>
        <p:spPr>
          <a:xfrm>
            <a:off x="7144870" y="1873763"/>
            <a:ext cx="3415553" cy="4544503"/>
          </a:xfrm>
          <a:prstGeom prst="rect">
            <a:avLst/>
          </a:prstGeom>
        </p:spPr>
      </p:pic>
    </p:spTree>
    <p:extLst>
      <p:ext uri="{BB962C8B-B14F-4D97-AF65-F5344CB8AC3E}">
        <p14:creationId xmlns:p14="http://schemas.microsoft.com/office/powerpoint/2010/main" val="4005631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BA569-D62E-446F-8FEB-F2BA99039D23}"/>
              </a:ext>
            </a:extLst>
          </p:cNvPr>
          <p:cNvSpPr>
            <a:spLocks noGrp="1"/>
          </p:cNvSpPr>
          <p:nvPr>
            <p:ph type="title"/>
          </p:nvPr>
        </p:nvSpPr>
        <p:spPr>
          <a:xfrm>
            <a:off x="677335" y="609600"/>
            <a:ext cx="8596668" cy="4527176"/>
          </a:xfrm>
        </p:spPr>
        <p:txBody>
          <a:bodyPr/>
          <a:lstStyle/>
          <a:p>
            <a:r>
              <a:rPr lang="en-US" dirty="0"/>
              <a:t>          </a:t>
            </a:r>
            <a:r>
              <a:rPr lang="en-US" sz="8800" i="1" dirty="0">
                <a:solidFill>
                  <a:srgbClr val="0070C0"/>
                </a:solidFill>
              </a:rPr>
              <a:t>THANK YOU</a:t>
            </a:r>
            <a:endParaRPr lang="en-IN" sz="8800" i="1" dirty="0">
              <a:solidFill>
                <a:srgbClr val="0070C0"/>
              </a:solidFill>
            </a:endParaRPr>
          </a:p>
        </p:txBody>
      </p:sp>
    </p:spTree>
    <p:extLst>
      <p:ext uri="{BB962C8B-B14F-4D97-AF65-F5344CB8AC3E}">
        <p14:creationId xmlns:p14="http://schemas.microsoft.com/office/powerpoint/2010/main" val="3741796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25512-E7C9-4BF7-A493-2B0A68E98003}"/>
              </a:ext>
            </a:extLst>
          </p:cNvPr>
          <p:cNvSpPr>
            <a:spLocks noGrp="1"/>
          </p:cNvSpPr>
          <p:nvPr>
            <p:ph type="title"/>
          </p:nvPr>
        </p:nvSpPr>
        <p:spPr/>
        <p:txBody>
          <a:bodyPr/>
          <a:lstStyle/>
          <a:p>
            <a:r>
              <a:rPr lang="en-US" dirty="0"/>
              <a:t>Abstract</a:t>
            </a:r>
            <a:endParaRPr lang="en-IN" dirty="0"/>
          </a:p>
        </p:txBody>
      </p:sp>
      <p:sp>
        <p:nvSpPr>
          <p:cNvPr id="3" name="Content Placeholder 2">
            <a:extLst>
              <a:ext uri="{FF2B5EF4-FFF2-40B4-BE49-F238E27FC236}">
                <a16:creationId xmlns:a16="http://schemas.microsoft.com/office/drawing/2014/main" id="{FF5D7685-51C4-466C-91ED-1151BD1AACAA}"/>
              </a:ext>
            </a:extLst>
          </p:cNvPr>
          <p:cNvSpPr>
            <a:spLocks noGrp="1"/>
          </p:cNvSpPr>
          <p:nvPr>
            <p:ph idx="1"/>
          </p:nvPr>
        </p:nvSpPr>
        <p:spPr/>
        <p:txBody>
          <a:bodyPr/>
          <a:lstStyle/>
          <a:p>
            <a:pPr marL="0" indent="0">
              <a:buNone/>
            </a:pPr>
            <a:r>
              <a:rPr lang="en-US" sz="1800" b="0" i="0" u="none" strike="noStrike" baseline="0" dirty="0">
                <a:solidFill>
                  <a:srgbClr val="000000"/>
                </a:solidFill>
                <a:latin typeface="Calibri" panose="020F0502020204030204" pitchFamily="34" charset="0"/>
              </a:rPr>
              <a:t>Foodie Time is a restaurant chain that delivers food items of different cuisines at affordable prices. It was established in 2014.It had been serving fine all these years; however, the business analysts noticed a decline in sales since 2016. They found out that online ordering of food items with companies, such as </a:t>
            </a:r>
            <a:r>
              <a:rPr lang="en-US" sz="1800" i="0" u="none" strike="noStrike" baseline="0" dirty="0" err="1">
                <a:solidFill>
                  <a:srgbClr val="000000"/>
                </a:solidFill>
                <a:latin typeface="Calibri" panose="020F0502020204030204" pitchFamily="34" charset="0"/>
              </a:rPr>
              <a:t>Swiggy</a:t>
            </a:r>
            <a:r>
              <a:rPr lang="en-US" sz="1800" b="1" i="0" u="none" strike="noStrike" baseline="0" dirty="0">
                <a:solidFill>
                  <a:srgbClr val="000000"/>
                </a:solidFill>
                <a:latin typeface="Calibri" panose="020F0502020204030204" pitchFamily="34" charset="0"/>
              </a:rPr>
              <a:t> </a:t>
            </a:r>
            <a:r>
              <a:rPr lang="en-US" sz="1800" b="0" i="0" u="none" strike="noStrike" baseline="0" dirty="0">
                <a:solidFill>
                  <a:srgbClr val="000000"/>
                </a:solidFill>
                <a:latin typeface="Calibri" panose="020F0502020204030204" pitchFamily="34" charset="0"/>
              </a:rPr>
              <a:t>and </a:t>
            </a:r>
            <a:r>
              <a:rPr lang="en-US" sz="1800" i="0" u="none" strike="noStrike" baseline="0" dirty="0" err="1">
                <a:solidFill>
                  <a:srgbClr val="000000"/>
                </a:solidFill>
                <a:latin typeface="Calibri" panose="020F0502020204030204" pitchFamily="34" charset="0"/>
              </a:rPr>
              <a:t>Foodpanda</a:t>
            </a:r>
            <a:r>
              <a:rPr lang="en-US" sz="1800" b="1" i="0" u="none" strike="noStrike" baseline="0" dirty="0">
                <a:solidFill>
                  <a:srgbClr val="000000"/>
                </a:solidFill>
                <a:latin typeface="Calibri" panose="020F0502020204030204" pitchFamily="34" charset="0"/>
              </a:rPr>
              <a:t> </a:t>
            </a:r>
            <a:r>
              <a:rPr lang="en-US" sz="1800" b="0" i="0" u="none" strike="noStrike" baseline="0" dirty="0">
                <a:solidFill>
                  <a:srgbClr val="000000"/>
                </a:solidFill>
                <a:latin typeface="Calibri" panose="020F0502020204030204" pitchFamily="34" charset="0"/>
              </a:rPr>
              <a:t>are gaining more profits by eliminating middlemen from the equation. As a result, the team decided to hire a Full Stack developer to develop an online food delivery web application with a rich and user-friendly interface. You are hired as the Full Stack Java developer and are asked to develop the web application. The management team has provided you with the requirements and their business model so that you can easily arrange different components of the application. </a:t>
            </a:r>
            <a:endParaRPr lang="en-IN" dirty="0"/>
          </a:p>
        </p:txBody>
      </p:sp>
    </p:spTree>
    <p:extLst>
      <p:ext uri="{BB962C8B-B14F-4D97-AF65-F5344CB8AC3E}">
        <p14:creationId xmlns:p14="http://schemas.microsoft.com/office/powerpoint/2010/main" val="798042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A47A8-01F5-433E-92B4-F5FC4CAC492D}"/>
              </a:ext>
            </a:extLst>
          </p:cNvPr>
          <p:cNvSpPr>
            <a:spLocks noGrp="1"/>
          </p:cNvSpPr>
          <p:nvPr>
            <p:ph type="title"/>
          </p:nvPr>
        </p:nvSpPr>
        <p:spPr/>
        <p:txBody>
          <a:bodyPr/>
          <a:lstStyle/>
          <a:p>
            <a:r>
              <a:rPr lang="en-US" dirty="0"/>
              <a:t>Project Objective</a:t>
            </a:r>
            <a:endParaRPr lang="en-IN" dirty="0"/>
          </a:p>
        </p:txBody>
      </p:sp>
      <p:sp>
        <p:nvSpPr>
          <p:cNvPr id="3" name="Content Placeholder 2">
            <a:extLst>
              <a:ext uri="{FF2B5EF4-FFF2-40B4-BE49-F238E27FC236}">
                <a16:creationId xmlns:a16="http://schemas.microsoft.com/office/drawing/2014/main" id="{91A1A206-1B1A-49E7-8CEB-CEA959C4A81A}"/>
              </a:ext>
            </a:extLst>
          </p:cNvPr>
          <p:cNvSpPr>
            <a:spLocks noGrp="1"/>
          </p:cNvSpPr>
          <p:nvPr>
            <p:ph idx="1"/>
          </p:nvPr>
        </p:nvSpPr>
        <p:spPr/>
        <p:txBody>
          <a:bodyPr/>
          <a:lstStyle/>
          <a:p>
            <a:pPr algn="l"/>
            <a:endParaRPr lang="en-IN" sz="1800" b="0" i="0" u="none" strike="noStrike" baseline="0" dirty="0">
              <a:solidFill>
                <a:srgbClr val="000000"/>
              </a:solidFill>
              <a:latin typeface="Calibri" panose="020F0502020204030204" pitchFamily="34" charset="0"/>
            </a:endParaRPr>
          </a:p>
          <a:p>
            <a:pPr marL="0" indent="0">
              <a:buNone/>
            </a:pPr>
            <a:r>
              <a:rPr lang="en-US" sz="1800" b="0" i="0" u="none" strike="noStrike" baseline="0" dirty="0">
                <a:solidFill>
                  <a:srgbClr val="000000"/>
                </a:solidFill>
                <a:latin typeface="Calibri" panose="020F0502020204030204" pitchFamily="34" charset="0"/>
              </a:rPr>
              <a:t>Create a dynamic and responsive Angular UI/UX food delivery application for online ordering of food items of different cuisines from a restaurant. </a:t>
            </a:r>
            <a:endParaRPr lang="en-IN" dirty="0"/>
          </a:p>
        </p:txBody>
      </p:sp>
    </p:spTree>
    <p:extLst>
      <p:ext uri="{BB962C8B-B14F-4D97-AF65-F5344CB8AC3E}">
        <p14:creationId xmlns:p14="http://schemas.microsoft.com/office/powerpoint/2010/main" val="3988453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62038-BA53-4F9F-B709-A82415923814}"/>
              </a:ext>
            </a:extLst>
          </p:cNvPr>
          <p:cNvSpPr>
            <a:spLocks noGrp="1"/>
          </p:cNvSpPr>
          <p:nvPr>
            <p:ph type="title"/>
          </p:nvPr>
        </p:nvSpPr>
        <p:spPr>
          <a:xfrm>
            <a:off x="677334" y="609600"/>
            <a:ext cx="8596668" cy="1030941"/>
          </a:xfrm>
        </p:spPr>
        <p:txBody>
          <a:bodyPr/>
          <a:lstStyle/>
          <a:p>
            <a:r>
              <a:rPr lang="en-US" dirty="0"/>
              <a:t>Scope and Purpose</a:t>
            </a:r>
            <a:endParaRPr lang="en-IN" dirty="0"/>
          </a:p>
        </p:txBody>
      </p:sp>
      <p:sp>
        <p:nvSpPr>
          <p:cNvPr id="3" name="Content Placeholder 2">
            <a:extLst>
              <a:ext uri="{FF2B5EF4-FFF2-40B4-BE49-F238E27FC236}">
                <a16:creationId xmlns:a16="http://schemas.microsoft.com/office/drawing/2014/main" id="{E55D698C-6D77-4C8F-8408-51884C926084}"/>
              </a:ext>
            </a:extLst>
          </p:cNvPr>
          <p:cNvSpPr>
            <a:spLocks noGrp="1"/>
          </p:cNvSpPr>
          <p:nvPr>
            <p:ph idx="1"/>
          </p:nvPr>
        </p:nvSpPr>
        <p:spPr>
          <a:xfrm>
            <a:off x="677334" y="2079813"/>
            <a:ext cx="8596668" cy="3961550"/>
          </a:xfrm>
        </p:spPr>
        <p:txBody>
          <a:bodyPr/>
          <a:lstStyle/>
          <a:p>
            <a:r>
              <a:rPr lang="en-US" sz="1800" b="0" i="0" u="none" strike="noStrike" baseline="0" dirty="0">
                <a:solidFill>
                  <a:srgbClr val="000000"/>
                </a:solidFill>
                <a:latin typeface="Calibri" panose="020F0502020204030204" pitchFamily="34" charset="0"/>
              </a:rPr>
              <a:t>To provide a bug-free Online Food Delivery system to Users as well as Admin. </a:t>
            </a:r>
          </a:p>
          <a:p>
            <a:r>
              <a:rPr lang="en-US" sz="1800" b="0" i="0" u="none" strike="noStrike" baseline="0" dirty="0">
                <a:solidFill>
                  <a:srgbClr val="000000"/>
                </a:solidFill>
                <a:latin typeface="Calibri" panose="020F0502020204030204" pitchFamily="34" charset="0"/>
              </a:rPr>
              <a:t>The main objective is here to provide a nice and secure platform for Ordering Food. </a:t>
            </a:r>
          </a:p>
          <a:p>
            <a:r>
              <a:rPr lang="en-US" sz="1800" b="0" i="0" u="none" strike="noStrike" baseline="0" dirty="0">
                <a:solidFill>
                  <a:srgbClr val="000000"/>
                </a:solidFill>
                <a:latin typeface="Calibri" panose="020F0502020204030204" pitchFamily="34" charset="0"/>
              </a:rPr>
              <a:t>To maintain the records of Product, Category available into the system. </a:t>
            </a:r>
          </a:p>
          <a:p>
            <a:pPr marL="0" indent="0">
              <a:buNone/>
            </a:pPr>
            <a:endParaRPr lang="en-IN" dirty="0"/>
          </a:p>
        </p:txBody>
      </p:sp>
    </p:spTree>
    <p:extLst>
      <p:ext uri="{BB962C8B-B14F-4D97-AF65-F5344CB8AC3E}">
        <p14:creationId xmlns:p14="http://schemas.microsoft.com/office/powerpoint/2010/main" val="148608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316BC-CF08-4932-8A97-A6D14DB1234F}"/>
              </a:ext>
            </a:extLst>
          </p:cNvPr>
          <p:cNvSpPr>
            <a:spLocks noGrp="1"/>
          </p:cNvSpPr>
          <p:nvPr>
            <p:ph type="title"/>
          </p:nvPr>
        </p:nvSpPr>
        <p:spPr/>
        <p:txBody>
          <a:bodyPr/>
          <a:lstStyle/>
          <a:p>
            <a:r>
              <a:rPr lang="en-US" dirty="0"/>
              <a:t>Tools and Technologies</a:t>
            </a:r>
            <a:endParaRPr lang="en-IN" dirty="0"/>
          </a:p>
        </p:txBody>
      </p:sp>
      <p:sp>
        <p:nvSpPr>
          <p:cNvPr id="3" name="Content Placeholder 2">
            <a:extLst>
              <a:ext uri="{FF2B5EF4-FFF2-40B4-BE49-F238E27FC236}">
                <a16:creationId xmlns:a16="http://schemas.microsoft.com/office/drawing/2014/main" id="{1378A217-996A-4D2D-BF25-A2F8F94032B5}"/>
              </a:ext>
            </a:extLst>
          </p:cNvPr>
          <p:cNvSpPr>
            <a:spLocks noGrp="1"/>
          </p:cNvSpPr>
          <p:nvPr>
            <p:ph idx="1"/>
          </p:nvPr>
        </p:nvSpPr>
        <p:spPr/>
        <p:txBody>
          <a:bodyPr>
            <a:normAutofit/>
          </a:bodyPr>
          <a:lstStyle/>
          <a:p>
            <a:r>
              <a:rPr lang="en-US" dirty="0"/>
              <a:t>Front End-</a:t>
            </a:r>
            <a:endParaRPr lang="en-IN" sz="1800" b="0" i="0" u="none" strike="noStrike" baseline="0" dirty="0">
              <a:solidFill>
                <a:srgbClr val="000000"/>
              </a:solidFill>
            </a:endParaRPr>
          </a:p>
          <a:p>
            <a:pPr marL="457200" lvl="1" indent="0">
              <a:buNone/>
            </a:pPr>
            <a:r>
              <a:rPr lang="en-IN" b="0" i="0" u="none" strike="noStrike" baseline="0" dirty="0">
                <a:solidFill>
                  <a:srgbClr val="000000"/>
                </a:solidFill>
              </a:rPr>
              <a:t>	Angular </a:t>
            </a:r>
            <a:endParaRPr lang="en-US" dirty="0"/>
          </a:p>
          <a:p>
            <a:r>
              <a:rPr lang="en-US" dirty="0"/>
              <a:t>Back End-</a:t>
            </a:r>
          </a:p>
          <a:p>
            <a:pPr marL="457200" lvl="1" indent="0">
              <a:buNone/>
            </a:pPr>
            <a:r>
              <a:rPr lang="en-US" dirty="0"/>
              <a:t>	JSON</a:t>
            </a:r>
            <a:endParaRPr lang="en-IN" dirty="0"/>
          </a:p>
        </p:txBody>
      </p:sp>
    </p:spTree>
    <p:extLst>
      <p:ext uri="{BB962C8B-B14F-4D97-AF65-F5344CB8AC3E}">
        <p14:creationId xmlns:p14="http://schemas.microsoft.com/office/powerpoint/2010/main" val="25372695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1AAE4-0084-4D44-88AC-212C19AF4668}"/>
              </a:ext>
            </a:extLst>
          </p:cNvPr>
          <p:cNvSpPr>
            <a:spLocks noGrp="1"/>
          </p:cNvSpPr>
          <p:nvPr>
            <p:ph type="title"/>
          </p:nvPr>
        </p:nvSpPr>
        <p:spPr/>
        <p:txBody>
          <a:bodyPr/>
          <a:lstStyle/>
          <a:p>
            <a:r>
              <a:rPr lang="en-US" dirty="0"/>
              <a:t>Functional Requirements and Modules</a:t>
            </a:r>
            <a:endParaRPr lang="en-IN" dirty="0"/>
          </a:p>
        </p:txBody>
      </p:sp>
      <p:sp>
        <p:nvSpPr>
          <p:cNvPr id="3" name="Content Placeholder 2">
            <a:extLst>
              <a:ext uri="{FF2B5EF4-FFF2-40B4-BE49-F238E27FC236}">
                <a16:creationId xmlns:a16="http://schemas.microsoft.com/office/drawing/2014/main" id="{95CE724B-D8C4-42FC-8AA9-FBB1CEC4DE6C}"/>
              </a:ext>
            </a:extLst>
          </p:cNvPr>
          <p:cNvSpPr>
            <a:spLocks noGrp="1"/>
          </p:cNvSpPr>
          <p:nvPr>
            <p:ph idx="1"/>
          </p:nvPr>
        </p:nvSpPr>
        <p:spPr>
          <a:xfrm>
            <a:off x="677334" y="1488141"/>
            <a:ext cx="9909984" cy="5199529"/>
          </a:xfrm>
        </p:spPr>
        <p:txBody>
          <a:bodyPr>
            <a:normAutofit/>
          </a:bodyPr>
          <a:lstStyle/>
          <a:p>
            <a:r>
              <a:rPr lang="en-US" dirty="0">
                <a:latin typeface="Arial" panose="020B0604020202020204" pitchFamily="34" charset="0"/>
                <a:cs typeface="Arial" panose="020B0604020202020204" pitchFamily="34" charset="0"/>
              </a:rPr>
              <a:t>Admin User: </a:t>
            </a:r>
            <a:r>
              <a:rPr lang="en-US" sz="1800" i="0" u="none" strike="noStrike" baseline="0" dirty="0">
                <a:solidFill>
                  <a:srgbClr val="000000"/>
                </a:solidFill>
                <a:latin typeface="Arial" panose="020B0604020202020204" pitchFamily="34" charset="0"/>
                <a:cs typeface="Arial" panose="020B0604020202020204" pitchFamily="34" charset="0"/>
              </a:rPr>
              <a:t>The admin user should be able to: </a:t>
            </a:r>
          </a:p>
          <a:p>
            <a:pPr lvl="1"/>
            <a:r>
              <a:rPr lang="en-IN" i="0" u="none" strike="noStrike" baseline="0" dirty="0">
                <a:solidFill>
                  <a:srgbClr val="000000"/>
                </a:solidFill>
                <a:latin typeface="Arial" panose="020B0604020202020204" pitchFamily="34" charset="0"/>
                <a:cs typeface="Arial" panose="020B0604020202020204" pitchFamily="34" charset="0"/>
              </a:rPr>
              <a:t>Login to portal </a:t>
            </a:r>
          </a:p>
          <a:p>
            <a:pPr lvl="1"/>
            <a:r>
              <a:rPr lang="en-US" i="0" u="none" strike="noStrike" baseline="0" dirty="0">
                <a:solidFill>
                  <a:srgbClr val="000000"/>
                </a:solidFill>
                <a:latin typeface="Arial" panose="020B0604020202020204" pitchFamily="34" charset="0"/>
                <a:cs typeface="Arial" panose="020B0604020202020204" pitchFamily="34" charset="0"/>
              </a:rPr>
              <a:t>Add or remove cuisines to or from the application to build a rich product line </a:t>
            </a:r>
          </a:p>
          <a:p>
            <a:pPr lvl="1"/>
            <a:endParaRPr lang="en-US" dirty="0">
              <a:latin typeface="Arial" panose="020B0604020202020204" pitchFamily="34" charset="0"/>
              <a:cs typeface="Arial" panose="020B0604020202020204" pitchFamily="34" charset="0"/>
            </a:endParaRPr>
          </a:p>
          <a:p>
            <a:pPr algn="l"/>
            <a:r>
              <a:rPr lang="en-US" dirty="0">
                <a:latin typeface="Arial" panose="020B0604020202020204" pitchFamily="34" charset="0"/>
                <a:cs typeface="Arial" panose="020B0604020202020204" pitchFamily="34" charset="0"/>
              </a:rPr>
              <a:t>End User: </a:t>
            </a:r>
            <a:r>
              <a:rPr lang="en-US" sz="1800" i="0" u="none" strike="noStrike" baseline="0" dirty="0">
                <a:solidFill>
                  <a:srgbClr val="000000"/>
                </a:solidFill>
                <a:latin typeface="Arial" panose="020B0604020202020204" pitchFamily="34" charset="0"/>
                <a:cs typeface="Arial" panose="020B0604020202020204" pitchFamily="34" charset="0"/>
              </a:rPr>
              <a:t>The end user must be able to: </a:t>
            </a:r>
          </a:p>
          <a:p>
            <a:pPr lvl="1"/>
            <a:r>
              <a:rPr lang="en-US" i="0" u="none" strike="noStrike" baseline="0" dirty="0">
                <a:solidFill>
                  <a:srgbClr val="000000"/>
                </a:solidFill>
                <a:latin typeface="Arial" panose="020B0604020202020204" pitchFamily="34" charset="0"/>
                <a:cs typeface="Arial" panose="020B0604020202020204" pitchFamily="34" charset="0"/>
              </a:rPr>
              <a:t>Register to the application</a:t>
            </a:r>
          </a:p>
          <a:p>
            <a:pPr lvl="1"/>
            <a:r>
              <a:rPr lang="en-US" i="0" u="none" strike="noStrike" baseline="0" dirty="0">
                <a:solidFill>
                  <a:srgbClr val="000000"/>
                </a:solidFill>
                <a:latin typeface="Arial" panose="020B0604020202020204" pitchFamily="34" charset="0"/>
                <a:cs typeface="Arial" panose="020B0604020202020204" pitchFamily="34" charset="0"/>
              </a:rPr>
              <a:t>Sign into the application to maintain the record of activities </a:t>
            </a:r>
          </a:p>
          <a:p>
            <a:pPr lvl="1"/>
            <a:r>
              <a:rPr lang="en-US" i="0" u="none" strike="noStrike" baseline="0" dirty="0">
                <a:solidFill>
                  <a:srgbClr val="000000"/>
                </a:solidFill>
                <a:latin typeface="Arial" panose="020B0604020202020204" pitchFamily="34" charset="0"/>
                <a:cs typeface="Arial" panose="020B0604020202020204" pitchFamily="34" charset="0"/>
              </a:rPr>
              <a:t>Search for food items based on the search keyword </a:t>
            </a:r>
          </a:p>
          <a:p>
            <a:pPr lvl="1"/>
            <a:r>
              <a:rPr lang="en-US" i="0" u="none" strike="noStrike" baseline="0" dirty="0">
                <a:solidFill>
                  <a:srgbClr val="000000"/>
                </a:solidFill>
                <a:latin typeface="Arial" panose="020B0604020202020204" pitchFamily="34" charset="0"/>
                <a:cs typeface="Arial" panose="020B0604020202020204" pitchFamily="34" charset="0"/>
              </a:rPr>
              <a:t>Apply filters and sort results based on different cuisines to get the best deals </a:t>
            </a:r>
          </a:p>
          <a:p>
            <a:pPr lvl="1"/>
            <a:r>
              <a:rPr lang="en-US" i="0" u="none" strike="noStrike" baseline="0" dirty="0">
                <a:solidFill>
                  <a:srgbClr val="000000"/>
                </a:solidFill>
                <a:latin typeface="Arial" panose="020B0604020202020204" pitchFamily="34" charset="0"/>
                <a:cs typeface="Arial" panose="020B0604020202020204" pitchFamily="34" charset="0"/>
              </a:rPr>
              <a:t>Add all the selected food items to a cart and customize the purchase at the end </a:t>
            </a:r>
          </a:p>
          <a:p>
            <a:pPr lvl="1"/>
            <a:r>
              <a:rPr lang="en-US" i="0" u="none" strike="noStrike" baseline="0" dirty="0">
                <a:solidFill>
                  <a:srgbClr val="000000"/>
                </a:solidFill>
                <a:latin typeface="Arial" panose="020B0604020202020204" pitchFamily="34" charset="0"/>
                <a:cs typeface="Arial" panose="020B0604020202020204" pitchFamily="34" charset="0"/>
              </a:rPr>
              <a:t>Perform a seamless payment process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94510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F886B-F28B-4F52-BC82-5D38A182597C}"/>
              </a:ext>
            </a:extLst>
          </p:cNvPr>
          <p:cNvSpPr>
            <a:spLocks noGrp="1"/>
          </p:cNvSpPr>
          <p:nvPr>
            <p:ph type="title"/>
          </p:nvPr>
        </p:nvSpPr>
        <p:spPr>
          <a:xfrm>
            <a:off x="677334" y="609601"/>
            <a:ext cx="8596668" cy="753034"/>
          </a:xfrm>
        </p:spPr>
        <p:txBody>
          <a:bodyPr/>
          <a:lstStyle/>
          <a:p>
            <a:r>
              <a:rPr lang="en-US" dirty="0"/>
              <a:t>User Interface Page Screenshots</a:t>
            </a:r>
            <a:endParaRPr lang="en-IN" dirty="0"/>
          </a:p>
        </p:txBody>
      </p:sp>
      <p:pic>
        <p:nvPicPr>
          <p:cNvPr id="5" name="Content Placeholder 4">
            <a:extLst>
              <a:ext uri="{FF2B5EF4-FFF2-40B4-BE49-F238E27FC236}">
                <a16:creationId xmlns:a16="http://schemas.microsoft.com/office/drawing/2014/main" id="{8D02EA30-D436-4C3F-9C82-D9B21115B78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4776" t="8822" r="30157"/>
          <a:stretch/>
        </p:blipFill>
        <p:spPr>
          <a:xfrm>
            <a:off x="1021976" y="2816218"/>
            <a:ext cx="3299012" cy="3225993"/>
          </a:xfrm>
        </p:spPr>
      </p:pic>
      <p:pic>
        <p:nvPicPr>
          <p:cNvPr id="7" name="Picture 6">
            <a:extLst>
              <a:ext uri="{FF2B5EF4-FFF2-40B4-BE49-F238E27FC236}">
                <a16:creationId xmlns:a16="http://schemas.microsoft.com/office/drawing/2014/main" id="{632BF63B-0AAC-48D1-8052-D1C259384B8D}"/>
              </a:ext>
            </a:extLst>
          </p:cNvPr>
          <p:cNvPicPr>
            <a:picLocks noChangeAspect="1"/>
          </p:cNvPicPr>
          <p:nvPr/>
        </p:nvPicPr>
        <p:blipFill rotWithShape="1">
          <a:blip r:embed="rId3">
            <a:extLst>
              <a:ext uri="{28A0092B-C50C-407E-A947-70E740481C1C}">
                <a14:useLocalDpi xmlns:a14="http://schemas.microsoft.com/office/drawing/2010/main" val="0"/>
              </a:ext>
            </a:extLst>
          </a:blip>
          <a:srcRect l="23589" t="20733" r="28072"/>
          <a:stretch/>
        </p:blipFill>
        <p:spPr>
          <a:xfrm>
            <a:off x="5204025" y="3094969"/>
            <a:ext cx="3532095" cy="2668490"/>
          </a:xfrm>
          <a:prstGeom prst="rect">
            <a:avLst/>
          </a:prstGeom>
        </p:spPr>
      </p:pic>
    </p:spTree>
    <p:extLst>
      <p:ext uri="{BB962C8B-B14F-4D97-AF65-F5344CB8AC3E}">
        <p14:creationId xmlns:p14="http://schemas.microsoft.com/office/powerpoint/2010/main" val="1610167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F886B-F28B-4F52-BC82-5D38A182597C}"/>
              </a:ext>
            </a:extLst>
          </p:cNvPr>
          <p:cNvSpPr>
            <a:spLocks noGrp="1"/>
          </p:cNvSpPr>
          <p:nvPr>
            <p:ph type="title"/>
          </p:nvPr>
        </p:nvSpPr>
        <p:spPr>
          <a:xfrm>
            <a:off x="677334" y="609601"/>
            <a:ext cx="8596668" cy="753034"/>
          </a:xfrm>
        </p:spPr>
        <p:txBody>
          <a:bodyPr/>
          <a:lstStyle/>
          <a:p>
            <a:r>
              <a:rPr lang="en-US" dirty="0"/>
              <a:t>Admin Interface Page Screenshots</a:t>
            </a:r>
            <a:endParaRPr lang="en-IN" dirty="0"/>
          </a:p>
        </p:txBody>
      </p:sp>
      <p:pic>
        <p:nvPicPr>
          <p:cNvPr id="8" name="Content Placeholder 7">
            <a:extLst>
              <a:ext uri="{FF2B5EF4-FFF2-40B4-BE49-F238E27FC236}">
                <a16:creationId xmlns:a16="http://schemas.microsoft.com/office/drawing/2014/main" id="{8D178A00-0E04-412B-97BF-00B7BB719D1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7774" t="25644" r="40396" b="26085"/>
          <a:stretch/>
        </p:blipFill>
        <p:spPr>
          <a:xfrm>
            <a:off x="2608729" y="1927408"/>
            <a:ext cx="5387789" cy="4596117"/>
          </a:xfrm>
        </p:spPr>
      </p:pic>
    </p:spTree>
    <p:extLst>
      <p:ext uri="{BB962C8B-B14F-4D97-AF65-F5344CB8AC3E}">
        <p14:creationId xmlns:p14="http://schemas.microsoft.com/office/powerpoint/2010/main" val="29545436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FDB1A-296B-441B-AF55-4EB5C97CC9A4}"/>
              </a:ext>
            </a:extLst>
          </p:cNvPr>
          <p:cNvSpPr>
            <a:spLocks noGrp="1"/>
          </p:cNvSpPr>
          <p:nvPr>
            <p:ph type="title"/>
          </p:nvPr>
        </p:nvSpPr>
        <p:spPr>
          <a:xfrm>
            <a:off x="784911" y="289210"/>
            <a:ext cx="8596668" cy="833718"/>
          </a:xfrm>
        </p:spPr>
        <p:txBody>
          <a:bodyPr/>
          <a:lstStyle/>
          <a:p>
            <a:r>
              <a:rPr lang="en-US" dirty="0"/>
              <a:t>Home Page</a:t>
            </a:r>
            <a:endParaRPr lang="en-IN" dirty="0"/>
          </a:p>
        </p:txBody>
      </p:sp>
      <p:pic>
        <p:nvPicPr>
          <p:cNvPr id="5" name="Content Placeholder 4">
            <a:extLst>
              <a:ext uri="{FF2B5EF4-FFF2-40B4-BE49-F238E27FC236}">
                <a16:creationId xmlns:a16="http://schemas.microsoft.com/office/drawing/2014/main" id="{2FEE3EAE-399F-41A9-B7E3-52CE596BF8F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5280" t="12348" r="16075" b="6118"/>
          <a:stretch/>
        </p:blipFill>
        <p:spPr>
          <a:xfrm>
            <a:off x="567243" y="1122928"/>
            <a:ext cx="4515744" cy="2666358"/>
          </a:xfrm>
        </p:spPr>
      </p:pic>
      <p:pic>
        <p:nvPicPr>
          <p:cNvPr id="7" name="Picture 6">
            <a:extLst>
              <a:ext uri="{FF2B5EF4-FFF2-40B4-BE49-F238E27FC236}">
                <a16:creationId xmlns:a16="http://schemas.microsoft.com/office/drawing/2014/main" id="{2C962BE1-9106-4BA2-87CD-77301B516F6F}"/>
              </a:ext>
            </a:extLst>
          </p:cNvPr>
          <p:cNvPicPr>
            <a:picLocks noChangeAspect="1"/>
          </p:cNvPicPr>
          <p:nvPr/>
        </p:nvPicPr>
        <p:blipFill rotWithShape="1">
          <a:blip r:embed="rId3">
            <a:extLst>
              <a:ext uri="{28A0092B-C50C-407E-A947-70E740481C1C}">
                <a14:useLocalDpi xmlns:a14="http://schemas.microsoft.com/office/drawing/2010/main" val="0"/>
              </a:ext>
            </a:extLst>
          </a:blip>
          <a:srcRect l="14213" t="13243" r="18125" b="22815"/>
          <a:stretch/>
        </p:blipFill>
        <p:spPr>
          <a:xfrm>
            <a:off x="5237609" y="1122929"/>
            <a:ext cx="5262436" cy="2666357"/>
          </a:xfrm>
          <a:prstGeom prst="rect">
            <a:avLst/>
          </a:prstGeom>
        </p:spPr>
      </p:pic>
      <p:pic>
        <p:nvPicPr>
          <p:cNvPr id="9" name="Picture 8">
            <a:extLst>
              <a:ext uri="{FF2B5EF4-FFF2-40B4-BE49-F238E27FC236}">
                <a16:creationId xmlns:a16="http://schemas.microsoft.com/office/drawing/2014/main" id="{7AEFA556-DE7A-41E4-BE93-CFC64D9F95E3}"/>
              </a:ext>
            </a:extLst>
          </p:cNvPr>
          <p:cNvPicPr>
            <a:picLocks noChangeAspect="1"/>
          </p:cNvPicPr>
          <p:nvPr/>
        </p:nvPicPr>
        <p:blipFill rotWithShape="1">
          <a:blip r:embed="rId4">
            <a:extLst>
              <a:ext uri="{28A0092B-C50C-407E-A947-70E740481C1C}">
                <a14:useLocalDpi xmlns:a14="http://schemas.microsoft.com/office/drawing/2010/main" val="0"/>
              </a:ext>
            </a:extLst>
          </a:blip>
          <a:srcRect l="12836" t="14399" r="16254" b="26461"/>
          <a:stretch/>
        </p:blipFill>
        <p:spPr>
          <a:xfrm>
            <a:off x="5237609" y="3935506"/>
            <a:ext cx="5262436" cy="2581000"/>
          </a:xfrm>
          <a:prstGeom prst="rect">
            <a:avLst/>
          </a:prstGeom>
        </p:spPr>
      </p:pic>
      <p:pic>
        <p:nvPicPr>
          <p:cNvPr id="11" name="Picture 10">
            <a:extLst>
              <a:ext uri="{FF2B5EF4-FFF2-40B4-BE49-F238E27FC236}">
                <a16:creationId xmlns:a16="http://schemas.microsoft.com/office/drawing/2014/main" id="{F02C7D5D-2ECB-41A4-A478-234ABB7CDA26}"/>
              </a:ext>
            </a:extLst>
          </p:cNvPr>
          <p:cNvPicPr>
            <a:picLocks noChangeAspect="1"/>
          </p:cNvPicPr>
          <p:nvPr/>
        </p:nvPicPr>
        <p:blipFill rotWithShape="1">
          <a:blip r:embed="rId5">
            <a:extLst>
              <a:ext uri="{28A0092B-C50C-407E-A947-70E740481C1C}">
                <a14:useLocalDpi xmlns:a14="http://schemas.microsoft.com/office/drawing/2010/main" val="0"/>
              </a:ext>
            </a:extLst>
          </a:blip>
          <a:srcRect l="13974" t="14759" r="15519" b="14733"/>
          <a:stretch/>
        </p:blipFill>
        <p:spPr>
          <a:xfrm>
            <a:off x="477596" y="3987790"/>
            <a:ext cx="4695039" cy="2581000"/>
          </a:xfrm>
          <a:prstGeom prst="rect">
            <a:avLst/>
          </a:prstGeom>
        </p:spPr>
      </p:pic>
    </p:spTree>
    <p:extLst>
      <p:ext uri="{BB962C8B-B14F-4D97-AF65-F5344CB8AC3E}">
        <p14:creationId xmlns:p14="http://schemas.microsoft.com/office/powerpoint/2010/main" val="207246793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142</TotalTime>
  <Words>403</Words>
  <Application>Microsoft Office PowerPoint</Application>
  <PresentationFormat>Widescreen</PresentationFormat>
  <Paragraphs>65</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inherit</vt:lpstr>
      <vt:lpstr>Trebuchet MS</vt:lpstr>
      <vt:lpstr>Wingdings 3</vt:lpstr>
      <vt:lpstr>Facet</vt:lpstr>
      <vt:lpstr>Food Delivery</vt:lpstr>
      <vt:lpstr>Abstract</vt:lpstr>
      <vt:lpstr>Project Objective</vt:lpstr>
      <vt:lpstr>Scope and Purpose</vt:lpstr>
      <vt:lpstr>Tools and Technologies</vt:lpstr>
      <vt:lpstr>Functional Requirements and Modules</vt:lpstr>
      <vt:lpstr>User Interface Page Screenshots</vt:lpstr>
      <vt:lpstr>Admin Interface Page Screenshots</vt:lpstr>
      <vt:lpstr>Home Page</vt:lpstr>
      <vt:lpstr>Contact Page</vt:lpstr>
      <vt:lpstr>Menu Page</vt:lpstr>
      <vt:lpstr>Feedback Page</vt:lpstr>
      <vt:lpstr>Admin Adding Food Items</vt:lpstr>
      <vt:lpstr>Back End Development</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Delivery</dc:title>
  <dc:creator>Indrayudh Dasgupta</dc:creator>
  <cp:lastModifiedBy>prateek</cp:lastModifiedBy>
  <cp:revision>6</cp:revision>
  <dcterms:created xsi:type="dcterms:W3CDTF">2022-03-20T07:59:05Z</dcterms:created>
  <dcterms:modified xsi:type="dcterms:W3CDTF">2022-03-21T05:27:42Z</dcterms:modified>
</cp:coreProperties>
</file>

<file path=docProps/thumbnail.jpeg>
</file>